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107" d="100"/>
          <a:sy n="107" d="100"/>
        </p:scale>
        <p:origin x="49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23/06/2024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3" name="Imagen 2">
            <a:extLst>
              <a:ext uri="{FF2B5EF4-FFF2-40B4-BE49-F238E27FC236}">
                <a16:creationId xmlns:a16="http://schemas.microsoft.com/office/drawing/2014/main" id="{1E01E0B5-41B5-6011-3738-33FE6A1A06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pic>
        <p:nvPicPr>
          <p:cNvPr id="2" name="Imagen 1">
            <a:extLst>
              <a:ext uri="{FF2B5EF4-FFF2-40B4-BE49-F238E27FC236}">
                <a16:creationId xmlns:a16="http://schemas.microsoft.com/office/drawing/2014/main" id="{9119CDAD-952B-632D-18B6-50561314C34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2136913" y="407504"/>
            <a:ext cx="9721713" cy="3222697"/>
          </a:xfrm>
          <a:prstGeom prst="rect">
            <a:avLst/>
          </a:prstGeom>
        </p:spPr>
        <p:txBody>
          <a:bodyPr vert="horz" lIns="0" tIns="0" rIns="0" bIns="0" rtlCol="0" anchor="b" anchorCtr="0">
            <a:normAutofit fontScale="92500" lnSpcReduction="10000"/>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AF03, </a:t>
            </a:r>
          </a:p>
          <a:p>
            <a:pPr algn="r"/>
            <a:r>
              <a:rPr lang="es-ES" dirty="0"/>
              <a:t>Experto Profesional en Digitalización sostenible en el sector transporte, movilidad, logística e infraestructuras vinculadas. Automatización, marketing y aplicación </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Transportes y Movilidad Sostenible</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13">
            <a:extLst>
              <a:ext uri="{FF2B5EF4-FFF2-40B4-BE49-F238E27FC236}">
                <a16:creationId xmlns:a16="http://schemas.microsoft.com/office/drawing/2014/main" id="{6B9B4DCD-34A1-3945-D669-564BCEB04D36}"/>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submódulos/semanas.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lvl="1"/>
            <a:r>
              <a:rPr lang="es-ES" sz="1600" dirty="0">
                <a:solidFill>
                  <a:srgbClr val="002060"/>
                </a:solidFill>
              </a:rPr>
              <a:t>Encuesta final</a:t>
            </a:r>
          </a:p>
          <a:p>
            <a:pPr algn="l"/>
            <a:r>
              <a:rPr lang="es-ES" sz="1800" dirty="0">
                <a:solidFill>
                  <a:srgbClr val="002060"/>
                </a:solidFill>
              </a:rPr>
              <a:t>La actividad tiene los siguientes recursos didácticos: Página web, material multimedia, guía didáctica y curso virtual (</a:t>
            </a:r>
            <a:r>
              <a:rPr lang="es-ES" sz="1800" dirty="0" err="1">
                <a:solidFill>
                  <a:srgbClr val="002060"/>
                </a:solidFill>
              </a:rPr>
              <a:t>aLF</a:t>
            </a:r>
            <a:r>
              <a:rPr lang="es-ES" sz="1800" dirty="0">
                <a:solidFill>
                  <a:srgbClr val="002060"/>
                </a:solidFill>
              </a:rPr>
              <a:t>)</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
        <p:nvSpPr>
          <p:cNvPr id="5" name="Marcador de pie de página 13">
            <a:extLst>
              <a:ext uri="{FF2B5EF4-FFF2-40B4-BE49-F238E27FC236}">
                <a16:creationId xmlns:a16="http://schemas.microsoft.com/office/drawing/2014/main" id="{A0F9E078-B4F6-AEF1-CD97-E896BB3D9D08}"/>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Igualmente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a:t>
            </a:r>
            <a:r>
              <a:rPr lang="es-ES"/>
              <a:t>(y II</a:t>
            </a:r>
            <a:r>
              <a:rPr lang="es-ES" dirty="0"/>
              <a:t>)</a:t>
            </a:r>
          </a:p>
        </p:txBody>
      </p:sp>
      <p:sp>
        <p:nvSpPr>
          <p:cNvPr id="5" name="Marcador de pie de página 13">
            <a:extLst>
              <a:ext uri="{FF2B5EF4-FFF2-40B4-BE49-F238E27FC236}">
                <a16:creationId xmlns:a16="http://schemas.microsoft.com/office/drawing/2014/main" id="{CE20B8B3-C817-0A43-A013-07E824F2F8EB}"/>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submódulo/semana</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13">
            <a:extLst>
              <a:ext uri="{FF2B5EF4-FFF2-40B4-BE49-F238E27FC236}">
                <a16:creationId xmlns:a16="http://schemas.microsoft.com/office/drawing/2014/main" id="{37EF64C3-7AD0-7791-76F8-4B3D95C7932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
        <p:nvSpPr>
          <p:cNvPr id="5" name="Marcador de pie de página 13">
            <a:extLst>
              <a:ext uri="{FF2B5EF4-FFF2-40B4-BE49-F238E27FC236}">
                <a16:creationId xmlns:a16="http://schemas.microsoft.com/office/drawing/2014/main" id="{5DBC2697-9B75-A3E9-0159-8DF751FD7BFE}"/>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6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buNone/>
            </a:pPr>
            <a:r>
              <a:rPr lang="es-ES" sz="1500" dirty="0">
                <a:solidFill>
                  <a:srgbClr val="002060"/>
                </a:solidFill>
              </a:rPr>
              <a:t>Será de obligado cumplimiento entregar el trabajo final y la </a:t>
            </a:r>
            <a:r>
              <a:rPr lang="es-ES" sz="1400" dirty="0">
                <a:solidFill>
                  <a:srgbClr val="002060"/>
                </a:solidFill>
              </a:rPr>
              <a:t>encuesta final</a:t>
            </a:r>
            <a:endParaRPr lang="es-ES" sz="1500" dirty="0">
              <a:solidFill>
                <a:srgbClr val="002060"/>
              </a:solidFill>
            </a:endParaRP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13">
            <a:extLst>
              <a:ext uri="{FF2B5EF4-FFF2-40B4-BE49-F238E27FC236}">
                <a16:creationId xmlns:a16="http://schemas.microsoft.com/office/drawing/2014/main" id="{3A09789F-D8BC-1E4D-14A8-62BD2CC1E4A5}"/>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a:t>
            </a:r>
            <a:r>
              <a:rPr lang="es-ES"/>
              <a:t>Equipo Docente </a:t>
            </a:r>
            <a:endParaRPr lang="es-ES" dirty="0"/>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Digitalización sostenible en el sector transporte, movilidad, logística e infraestructuras vinculadas. Automatización, marketing y aplicación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2500" y="3639339"/>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Dos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2500" y="4010243"/>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2024 (Septiembre a Diciembre) </a:t>
            </a:r>
          </a:p>
          <a:p>
            <a:r>
              <a:rPr lang="es-ES" dirty="0"/>
              <a:t>2025 (Enero </a:t>
            </a:r>
            <a:r>
              <a:rPr lang="es-ES"/>
              <a:t>a Mayo)</a:t>
            </a:r>
            <a:endParaRPr lang="es-ES" dirty="0"/>
          </a:p>
          <a:p>
            <a:endParaRPr lang="es-ES" dirty="0"/>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el MITMS</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5" name="Marcador de pie de página 13">
            <a:extLst>
              <a:ext uri="{FF2B5EF4-FFF2-40B4-BE49-F238E27FC236}">
                <a16:creationId xmlns:a16="http://schemas.microsoft.com/office/drawing/2014/main" id="{53AC7943-5DA0-52DA-3C44-F02BBEB12BDC}"/>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
        <p:nvSpPr>
          <p:cNvPr id="2" name="Marcador de texto 49">
            <a:extLst>
              <a:ext uri="{FF2B5EF4-FFF2-40B4-BE49-F238E27FC236}">
                <a16:creationId xmlns:a16="http://schemas.microsoft.com/office/drawing/2014/main" id="{D286C3B1-13D6-B29D-9569-5BC239F9ABB0}"/>
              </a:ext>
            </a:extLst>
          </p:cNvPr>
          <p:cNvSpPr txBox="1">
            <a:spLocks/>
          </p:cNvSpPr>
          <p:nvPr/>
        </p:nvSpPr>
        <p:spPr>
          <a:xfrm>
            <a:off x="5771973" y="1650850"/>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9" name="Marcador de texto 51">
            <a:extLst>
              <a:ext uri="{FF2B5EF4-FFF2-40B4-BE49-F238E27FC236}">
                <a16:creationId xmlns:a16="http://schemas.microsoft.com/office/drawing/2014/main" id="{12C1660E-34CE-F138-0A3F-15C8C4749D85}"/>
              </a:ext>
            </a:extLst>
          </p:cNvPr>
          <p:cNvSpPr txBox="1">
            <a:spLocks/>
          </p:cNvSpPr>
          <p:nvPr/>
        </p:nvSpPr>
        <p:spPr>
          <a:xfrm>
            <a:off x="5785104" y="2828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11" name="Marcador de texto 52">
            <a:extLst>
              <a:ext uri="{FF2B5EF4-FFF2-40B4-BE49-F238E27FC236}">
                <a16:creationId xmlns:a16="http://schemas.microsoft.com/office/drawing/2014/main" id="{D9F35C11-6226-1F59-896D-4FC7F4681A76}"/>
              </a:ext>
            </a:extLst>
          </p:cNvPr>
          <p:cNvSpPr txBox="1">
            <a:spLocks/>
          </p:cNvSpPr>
          <p:nvPr/>
        </p:nvSpPr>
        <p:spPr>
          <a:xfrm>
            <a:off x="5785103" y="3751303"/>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12" name="Marcador de texto 51">
            <a:extLst>
              <a:ext uri="{FF2B5EF4-FFF2-40B4-BE49-F238E27FC236}">
                <a16:creationId xmlns:a16="http://schemas.microsoft.com/office/drawing/2014/main" id="{70F5B3B6-2086-2018-1E5C-EDE200174092}"/>
              </a:ext>
            </a:extLst>
          </p:cNvPr>
          <p:cNvSpPr txBox="1">
            <a:spLocks/>
          </p:cNvSpPr>
          <p:nvPr/>
        </p:nvSpPr>
        <p:spPr>
          <a:xfrm>
            <a:off x="5785104" y="4039939"/>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p:txBody>
      </p:sp>
      <p:pic>
        <p:nvPicPr>
          <p:cNvPr id="13" name="Imagen 12" descr="Hombre sonriendo con un traje de color negro&#10;&#10;Descripción generada automáticamente">
            <a:extLst>
              <a:ext uri="{FF2B5EF4-FFF2-40B4-BE49-F238E27FC236}">
                <a16:creationId xmlns:a16="http://schemas.microsoft.com/office/drawing/2014/main" id="{D48516E5-44A0-3D24-85B3-E1E1EDAEA6DA}"/>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33403" y="2459343"/>
            <a:ext cx="898107" cy="1190348"/>
          </a:xfrm>
          <a:prstGeom prst="rect">
            <a:avLst/>
          </a:prstGeom>
        </p:spPr>
      </p:pic>
      <p:sp>
        <p:nvSpPr>
          <p:cNvPr id="14" name="Marcador de texto 52">
            <a:extLst>
              <a:ext uri="{FF2B5EF4-FFF2-40B4-BE49-F238E27FC236}">
                <a16:creationId xmlns:a16="http://schemas.microsoft.com/office/drawing/2014/main" id="{A215F0F2-754A-C571-A22A-13D6FBAB2168}"/>
              </a:ext>
            </a:extLst>
          </p:cNvPr>
          <p:cNvSpPr txBox="1">
            <a:spLocks/>
          </p:cNvSpPr>
          <p:nvPr/>
        </p:nvSpPr>
        <p:spPr>
          <a:xfrm>
            <a:off x="5785103" y="257720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pic>
        <p:nvPicPr>
          <p:cNvPr id="26" name="Imagen 25" descr="Niño parado sonriendo para fotografia&#10;&#10;Descripción generada automáticamente con confianza media">
            <a:extLst>
              <a:ext uri="{FF2B5EF4-FFF2-40B4-BE49-F238E27FC236}">
                <a16:creationId xmlns:a16="http://schemas.microsoft.com/office/drawing/2014/main" id="{C6983DF0-A4C7-55E5-EE82-A676087812FF}"/>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53323" y="1074258"/>
            <a:ext cx="1063086" cy="1305573"/>
          </a:xfrm>
          <a:prstGeom prst="rect">
            <a:avLst/>
          </a:prstGeom>
        </p:spPr>
      </p:pic>
      <p:sp>
        <p:nvSpPr>
          <p:cNvPr id="27" name="Marcador de texto 50">
            <a:extLst>
              <a:ext uri="{FF2B5EF4-FFF2-40B4-BE49-F238E27FC236}">
                <a16:creationId xmlns:a16="http://schemas.microsoft.com/office/drawing/2014/main" id="{88D62AA6-47A2-FFE8-854A-257BFE1A1A0A}"/>
              </a:ext>
            </a:extLst>
          </p:cNvPr>
          <p:cNvSpPr txBox="1">
            <a:spLocks/>
          </p:cNvSpPr>
          <p:nvPr/>
        </p:nvSpPr>
        <p:spPr>
          <a:xfrm>
            <a:off x="5771973" y="1418604"/>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28" name="Imagen 27" descr="Mujer vestida de negro&#10;&#10;Descripción generada automáticamente">
            <a:extLst>
              <a:ext uri="{FF2B5EF4-FFF2-40B4-BE49-F238E27FC236}">
                <a16:creationId xmlns:a16="http://schemas.microsoft.com/office/drawing/2014/main" id="{D78387F6-6B8F-2706-EBB7-EAF45AA763E6}"/>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1216091" y="3714692"/>
            <a:ext cx="932729" cy="1128305"/>
          </a:xfrm>
          <a:prstGeom prst="rect">
            <a:avLst/>
          </a:prstGeom>
        </p:spPr>
      </p:pic>
      <p:sp>
        <p:nvSpPr>
          <p:cNvPr id="29" name="Marcador de texto 52">
            <a:extLst>
              <a:ext uri="{FF2B5EF4-FFF2-40B4-BE49-F238E27FC236}">
                <a16:creationId xmlns:a16="http://schemas.microsoft.com/office/drawing/2014/main" id="{8E7D6E03-9748-5AD7-9C32-2AD1219C8DD4}"/>
              </a:ext>
            </a:extLst>
          </p:cNvPr>
          <p:cNvSpPr txBox="1">
            <a:spLocks/>
          </p:cNvSpPr>
          <p:nvPr/>
        </p:nvSpPr>
        <p:spPr>
          <a:xfrm>
            <a:off x="5785103" y="4706605"/>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ADRIÁN MENDIETA ARAGÓN (Codirector)</a:t>
            </a:r>
          </a:p>
        </p:txBody>
      </p:sp>
      <p:sp>
        <p:nvSpPr>
          <p:cNvPr id="30" name="Marcador de texto 51">
            <a:extLst>
              <a:ext uri="{FF2B5EF4-FFF2-40B4-BE49-F238E27FC236}">
                <a16:creationId xmlns:a16="http://schemas.microsoft.com/office/drawing/2014/main" id="{D8048247-D631-190A-CD87-998D86B366BE}"/>
              </a:ext>
            </a:extLst>
          </p:cNvPr>
          <p:cNvSpPr txBox="1">
            <a:spLocks/>
          </p:cNvSpPr>
          <p:nvPr/>
        </p:nvSpPr>
        <p:spPr>
          <a:xfrm>
            <a:off x="5785104" y="4971797"/>
            <a:ext cx="4838700" cy="66666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ANÁLISIS ECONÓMICO (Investigador)                         amendieta@cee.uned.es </a:t>
            </a:r>
          </a:p>
        </p:txBody>
      </p:sp>
      <p:pic>
        <p:nvPicPr>
          <p:cNvPr id="31" name="Imagen 30" descr="Un hombre con camisa azul&#10;&#10;Descripción generada automáticamente">
            <a:extLst>
              <a:ext uri="{FF2B5EF4-FFF2-40B4-BE49-F238E27FC236}">
                <a16:creationId xmlns:a16="http://schemas.microsoft.com/office/drawing/2014/main" id="{ED81A9B9-5D68-C16B-ED5A-D96131013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174" y="4596256"/>
            <a:ext cx="875538" cy="1146538"/>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907623" y="5186445"/>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  </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215306" y="4128049"/>
            <a:ext cx="5801103"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AF03, Experto Profesional en Digitalización sostenible en el sector transporte, movilidad, logística e infraestructuras vinculadas. Automatización, marketing y aplicación</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Transportes y Movilidad Sostenible</a:t>
            </a:r>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sp>
        <p:nvSpPr>
          <p:cNvPr id="6" name="Marcador de pie de página 13">
            <a:extLst>
              <a:ext uri="{FF2B5EF4-FFF2-40B4-BE49-F238E27FC236}">
                <a16:creationId xmlns:a16="http://schemas.microsoft.com/office/drawing/2014/main" id="{D6E631E8-7ABF-D466-D9C5-C073E56A6CB0}"/>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pic>
        <p:nvPicPr>
          <p:cNvPr id="13" name="Marcador de posición de imagen 12" descr="Retrato de un miembro del equipo">
            <a:extLst>
              <a:ext uri="{FF2B5EF4-FFF2-40B4-BE49-F238E27FC236}">
                <a16:creationId xmlns:a16="http://schemas.microsoft.com/office/drawing/2014/main" id="{1FFF643B-DB42-0E44-2F6F-28539FB6BBE7}"/>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pic>
        <p:nvPicPr>
          <p:cNvPr id="5" name="Imagen 4">
            <a:extLst>
              <a:ext uri="{FF2B5EF4-FFF2-40B4-BE49-F238E27FC236}">
                <a16:creationId xmlns:a16="http://schemas.microsoft.com/office/drawing/2014/main" id="{23D3ADC2-26FA-64FE-D849-9E7C11A065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6923" y="5786049"/>
            <a:ext cx="8499486" cy="697375"/>
          </a:xfrm>
          <a:prstGeom prst="rect">
            <a:avLst/>
          </a:prstGeom>
          <a:noFill/>
          <a:ln>
            <a:noFill/>
          </a:ln>
        </p:spPr>
      </p:pic>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
        <p:nvSpPr>
          <p:cNvPr id="4" name="Marcador de pie de página 13">
            <a:extLst>
              <a:ext uri="{FF2B5EF4-FFF2-40B4-BE49-F238E27FC236}">
                <a16:creationId xmlns:a16="http://schemas.microsoft.com/office/drawing/2014/main" id="{97E140A8-C648-E6DD-DC31-5B5FCB066AC6}"/>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la entrega del Trabajo Final del </a:t>
            </a:r>
            <a:r>
              <a:rPr lang="es-ES" sz="1800" b="0" i="0" u="none" strike="noStrike" baseline="0" dirty="0">
                <a:solidFill>
                  <a:srgbClr val="002060"/>
                </a:solidFill>
                <a:latin typeface="QlassikMedium"/>
              </a:rPr>
              <a:t>curso y la Encuesta Final de 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13">
            <a:extLst>
              <a:ext uri="{FF2B5EF4-FFF2-40B4-BE49-F238E27FC236}">
                <a16:creationId xmlns:a16="http://schemas.microsoft.com/office/drawing/2014/main" id="{73B4AF49-6FE0-8DF3-A9CC-AA2AFCA90B6D}"/>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268357" y="1590262"/>
            <a:ext cx="11579086" cy="4176210"/>
          </a:xfrm>
        </p:spPr>
        <p:txBody>
          <a:bodyPr rtlCol="0">
            <a:noAutofit/>
          </a:bodyPr>
          <a:lstStyle/>
          <a:p>
            <a:pPr algn="l"/>
            <a:r>
              <a:rPr lang="es-ES" sz="2000" b="0" dirty="0">
                <a:solidFill>
                  <a:srgbClr val="002060"/>
                </a:solidFill>
              </a:rPr>
              <a:t>Este curso de Experto Profesional en Digitalización sostenible en el sector del transporte, movilidad, logística e infraestructuras vinculadas. Automatización, marketing y aplicación,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dirty="0">
                <a:solidFill>
                  <a:srgbClr val="002060"/>
                </a:solidFill>
              </a:rPr>
            </a:br>
            <a:r>
              <a:rPr lang="es-ES" sz="2000" dirty="0">
                <a:solidFill>
                  <a:srgbClr val="002060"/>
                </a:solidFill>
              </a:rPr>
              <a:t>El principal objetivo que se persigue en este curso es la especialización de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a:t>
            </a: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19333" y="625875"/>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
        <p:nvSpPr>
          <p:cNvPr id="3" name="Marcador de pie de página 13">
            <a:extLst>
              <a:ext uri="{FF2B5EF4-FFF2-40B4-BE49-F238E27FC236}">
                <a16:creationId xmlns:a16="http://schemas.microsoft.com/office/drawing/2014/main" id="{711DFB1A-E5AA-1207-F0A7-966E1CE35D7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lgn="l"/>
            <a:r>
              <a:rPr lang="es-ES" sz="2000" dirty="0">
                <a:solidFill>
                  <a:srgbClr val="002060"/>
                </a:solidFill>
              </a:rPr>
              <a:t>El curso está destinado a aquellas personas que quieran mejorar sus conocimientos y capacidades personales así como potenciar su carrera profesional con la integración de la digitalización sostenible en el sector del transporte, movilidad, logística e infraestructuras vinculadas, teniendo en cuenta la automatización, el marketing y sus aplicaciones, dentro de este programa subvencionado por la Secretaría General de Transportes y Movilidad del Ministerio de Transporte, Movilidad y Agenda Urbana </a:t>
            </a:r>
          </a:p>
          <a:p>
            <a:pPr algn="l"/>
            <a:r>
              <a:rPr lang="es-ES" sz="2000" dirty="0">
                <a:solidFill>
                  <a:srgbClr val="002060"/>
                </a:solidFill>
              </a:rPr>
              <a:t>Dentro de la selección de los estudiantes para el curso se tendrá en cuenta su </a:t>
            </a:r>
            <a:r>
              <a:rPr lang="es-ES" sz="2000" dirty="0" err="1">
                <a:solidFill>
                  <a:srgbClr val="002060"/>
                </a:solidFill>
              </a:rPr>
              <a:t>curriculum</a:t>
            </a:r>
            <a:r>
              <a:rPr lang="es-ES" sz="2000" dirty="0">
                <a:solidFill>
                  <a:srgbClr val="002060"/>
                </a:solidFill>
              </a:rPr>
              <a:t> vitae y formación, su experiencia laboral y profesional, su estado actual de empleo y su zona de residencia para maximizar el impacto del curso en ella así como el interés que demuestre el estudiante en la finalización del curso de forma satisfactoria</a:t>
            </a:r>
          </a:p>
          <a:p>
            <a:pPr algn="l"/>
            <a:r>
              <a:rPr lang="es-ES" sz="180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a:t>
            </a:r>
            <a:r>
              <a:rPr lang="es-ES" sz="1800" b="0" dirty="0">
                <a:solidFill>
                  <a:srgbClr val="002060"/>
                </a:solidFill>
              </a:rPr>
              <a:t>sus familiares recogidos en el artículo 2 y 2 bis del Real Decreto 240/2007, de 16 de febrero, o tener autorización para permanecer o residir en territorio español</a:t>
            </a:r>
            <a:endParaRPr lang="es-ES" sz="1800" noProof="0" dirty="0"/>
          </a:p>
        </p:txBody>
      </p:sp>
      <p:sp>
        <p:nvSpPr>
          <p:cNvPr id="4" name="Marcador de pie de página 13">
            <a:extLst>
              <a:ext uri="{FF2B5EF4-FFF2-40B4-BE49-F238E27FC236}">
                <a16:creationId xmlns:a16="http://schemas.microsoft.com/office/drawing/2014/main" id="{06727240-0DD1-1D8B-CF2D-1F6AB47B3D2C}"/>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4" y="2934856"/>
            <a:ext cx="4159629"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56868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3917676" y="4691060"/>
            <a:ext cx="3973993"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3917675" y="4305640"/>
            <a:ext cx="4689611" cy="186587"/>
          </a:xfrm>
        </p:spPr>
        <p:txBody>
          <a:bodyPr/>
          <a:lstStyle/>
          <a:p>
            <a:r>
              <a:rPr lang="es-ES" sz="2000" dirty="0">
                <a:solidFill>
                  <a:srgbClr val="002060"/>
                </a:solidFill>
              </a:rPr>
              <a:t>2024 AF03 e1. Septiembre – Diciembre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021589" y="4691060"/>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021588" y="4305640"/>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6438142" y="2934856"/>
            <a:ext cx="5091249" cy="369332"/>
          </a:xfrm>
        </p:spPr>
        <p:txBody>
          <a:body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6438143" y="2568686"/>
            <a:ext cx="4594292" cy="186587"/>
          </a:xfrm>
        </p:spPr>
        <p:txBody>
          <a:bodyPr/>
          <a:lstStyle/>
          <a:p>
            <a:r>
              <a:rPr lang="es-ES" sz="2000" dirty="0">
                <a:solidFill>
                  <a:srgbClr val="002060"/>
                </a:solidFill>
              </a:rPr>
              <a:t>2025 AF03 e1. Febrero – Junio </a:t>
            </a:r>
          </a:p>
          <a:p>
            <a:r>
              <a:rPr lang="es-ES" sz="2000" dirty="0">
                <a:solidFill>
                  <a:srgbClr val="002060"/>
                </a:solidFill>
              </a:rPr>
              <a:t>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4" name="Marcador de pie de página 13">
            <a:extLst>
              <a:ext uri="{FF2B5EF4-FFF2-40B4-BE49-F238E27FC236}">
                <a16:creationId xmlns:a16="http://schemas.microsoft.com/office/drawing/2014/main" id="{2570B12F-ECB5-46EB-2F43-4E3FBB74172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100" dirty="0">
                <a:solidFill>
                  <a:srgbClr val="002060"/>
                </a:solidFill>
              </a:rPr>
              <a:t>Conceptos generales (I y II)</a:t>
            </a:r>
          </a:p>
          <a:p>
            <a:pPr algn="l"/>
            <a:r>
              <a:rPr lang="es-ES" sz="2100" dirty="0">
                <a:solidFill>
                  <a:srgbClr val="002060"/>
                </a:solidFill>
              </a:rPr>
              <a:t>Automatización y su aplicación en el sector del transporte, la movilidad, la logística y las infraestructuras vinculadas (I, II, III y IV)</a:t>
            </a:r>
          </a:p>
          <a:p>
            <a:pPr algn="l"/>
            <a:r>
              <a:rPr lang="es-ES" sz="2100" dirty="0">
                <a:solidFill>
                  <a:srgbClr val="002060"/>
                </a:solidFill>
              </a:rPr>
              <a:t>Marketing y comunicación digital y su aplicación en el sector del transporte, la movilidad, la logística y las infraestructuras vinculadas (I, II y III)</a:t>
            </a:r>
          </a:p>
          <a:p>
            <a:pPr algn="l"/>
            <a:r>
              <a:rPr lang="es-ES" sz="2100" dirty="0">
                <a:solidFill>
                  <a:srgbClr val="002060"/>
                </a:solidFill>
              </a:rPr>
              <a:t>Digitalización sostenible y su aplicación en el sector del transporte, la movilidad, la logística y las infraestructuras vinculadas (I, II y III)</a:t>
            </a:r>
          </a:p>
          <a:p>
            <a:pPr algn="l"/>
            <a:r>
              <a:rPr lang="es-ES" sz="2100" dirty="0">
                <a:solidFill>
                  <a:srgbClr val="002060"/>
                </a:solidFill>
              </a:rPr>
              <a:t>Evaluación final</a:t>
            </a:r>
          </a:p>
        </p:txBody>
      </p:sp>
      <p:sp>
        <p:nvSpPr>
          <p:cNvPr id="4" name="Marcador de pie de página 13">
            <a:extLst>
              <a:ext uri="{FF2B5EF4-FFF2-40B4-BE49-F238E27FC236}">
                <a16:creationId xmlns:a16="http://schemas.microsoft.com/office/drawing/2014/main" id="{13CDE454-8129-D4E9-CB20-CD74741FCE7D}"/>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algn="l"/>
            <a:r>
              <a:rPr lang="es-ES" sz="1900" dirty="0">
                <a:solidFill>
                  <a:srgbClr val="002060"/>
                </a:solidFill>
              </a:rPr>
              <a:t>Conocer detalladamente el proceso de digitalización y transformación digital en el sector del transporte, la movilidad, la logística y las infraestructuras vinculadas</a:t>
            </a:r>
          </a:p>
          <a:p>
            <a:pPr algn="l"/>
            <a:r>
              <a:rPr lang="es-ES" sz="1900" dirty="0">
                <a:solidFill>
                  <a:srgbClr val="002060"/>
                </a:solidFill>
              </a:rPr>
              <a:t>Aplicar tecnologías y herramientas de industria 4.0 en el sector del transporte, la movilidad, la logística y las infraestructuras vinculadas</a:t>
            </a:r>
          </a:p>
          <a:p>
            <a:pPr algn="l"/>
            <a:r>
              <a:rPr lang="es-ES" sz="1900" dirty="0">
                <a:solidFill>
                  <a:srgbClr val="002060"/>
                </a:solidFill>
              </a:rPr>
              <a:t>Familiarizarse con el concepto de automatización, y conocer su aplicación para la optimización de las operaciones y la logística</a:t>
            </a:r>
          </a:p>
          <a:p>
            <a:pPr algn="l"/>
            <a:r>
              <a:rPr lang="es-ES" sz="1900" dirty="0">
                <a:solidFill>
                  <a:srgbClr val="002060"/>
                </a:solidFill>
              </a:rPr>
              <a:t>Entender los diferentes sistemas de digitalización para la toma de decisiones en situaciones críticas, y la importancia del mantenimiento predictivo (mantenimiento 4.0)</a:t>
            </a:r>
          </a:p>
          <a:p>
            <a:pPr algn="l"/>
            <a:r>
              <a:rPr lang="es-ES" sz="1900" dirty="0">
                <a:solidFill>
                  <a:srgbClr val="002060"/>
                </a:solidFill>
              </a:rPr>
              <a:t>Ser capaz de conocer y entender el concepto de </a:t>
            </a:r>
            <a:r>
              <a:rPr lang="es-ES" sz="1900" dirty="0" err="1">
                <a:solidFill>
                  <a:srgbClr val="002060"/>
                </a:solidFill>
              </a:rPr>
              <a:t>smart</a:t>
            </a:r>
            <a:r>
              <a:rPr lang="es-ES" sz="1900" dirty="0">
                <a:solidFill>
                  <a:srgbClr val="002060"/>
                </a:solidFill>
              </a:rPr>
              <a:t> </a:t>
            </a:r>
            <a:r>
              <a:rPr lang="es-ES" sz="1900" dirty="0" err="1">
                <a:solidFill>
                  <a:srgbClr val="002060"/>
                </a:solidFill>
              </a:rPr>
              <a:t>cities</a:t>
            </a:r>
            <a:endParaRPr lang="es-ES" sz="1900" dirty="0">
              <a:solidFill>
                <a:srgbClr val="002060"/>
              </a:solidFill>
            </a:endParaRPr>
          </a:p>
          <a:p>
            <a:pPr algn="l"/>
            <a:r>
              <a:rPr lang="es-ES" sz="1900" dirty="0">
                <a:solidFill>
                  <a:srgbClr val="002060"/>
                </a:solidFill>
              </a:rPr>
              <a:t>Conocer las diferentes estrategias de marketing y comunicación digital dentro del sector del transporte</a:t>
            </a:r>
          </a:p>
          <a:p>
            <a:pPr algn="l"/>
            <a:r>
              <a:rPr lang="es-ES" sz="1900" dirty="0">
                <a:solidFill>
                  <a:srgbClr val="002060"/>
                </a:solidFill>
              </a:rPr>
              <a:t>Identificar y entender la importancia de la sostenibilidad dentro de la Industria, y más concretamente en el sector del transporte, la movilidad, la logística y las infraestructuras vinculadas. Concepto de economía circular</a:t>
            </a:r>
          </a:p>
        </p:txBody>
      </p:sp>
      <p:sp>
        <p:nvSpPr>
          <p:cNvPr id="4" name="Marcador de pie de página 13">
            <a:extLst>
              <a:ext uri="{FF2B5EF4-FFF2-40B4-BE49-F238E27FC236}">
                <a16:creationId xmlns:a16="http://schemas.microsoft.com/office/drawing/2014/main" id="{D1F7E6FB-08FA-185D-BD9E-F983B10A34E4}"/>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13">
            <a:extLst>
              <a:ext uri="{FF2B5EF4-FFF2-40B4-BE49-F238E27FC236}">
                <a16:creationId xmlns:a16="http://schemas.microsoft.com/office/drawing/2014/main" id="{8B86B141-7C0F-E012-394D-3BB07E90DC91}"/>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625</TotalTime>
  <Words>2919</Words>
  <Application>Microsoft Office PowerPoint</Application>
  <PresentationFormat>Panorámica</PresentationFormat>
  <Paragraphs>151</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Digitalización sostenible en el sector del transporte, movilidad, logística e infraestructuras vinculadas. Automatización, marketing y aplicación,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en este curso es la especialización de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53</cp:revision>
  <dcterms:created xsi:type="dcterms:W3CDTF">2023-04-18T08:23:16Z</dcterms:created>
  <dcterms:modified xsi:type="dcterms:W3CDTF">2024-06-23T16:49:19Z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